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  <p:sldMasterId id="2147483762" r:id="rId2"/>
    <p:sldMasterId id="2147484276" r:id="rId3"/>
    <p:sldMasterId id="2147484288" r:id="rId4"/>
  </p:sldMasterIdLst>
  <p:notesMasterIdLst>
    <p:notesMasterId r:id="rId11"/>
  </p:notesMasterIdLst>
  <p:handoutMasterIdLst>
    <p:handoutMasterId r:id="rId12"/>
  </p:handoutMasterIdLst>
  <p:sldIdLst>
    <p:sldId id="344" r:id="rId5"/>
    <p:sldId id="447" r:id="rId6"/>
    <p:sldId id="454" r:id="rId7"/>
    <p:sldId id="457" r:id="rId8"/>
    <p:sldId id="443" r:id="rId9"/>
    <p:sldId id="448" r:id="rId10"/>
  </p:sldIdLst>
  <p:sldSz cx="9144000" cy="6858000" type="screen4x3"/>
  <p:notesSz cx="9928225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076" userDrawn="1">
          <p15:clr>
            <a:srgbClr val="A4A3A4"/>
          </p15:clr>
        </p15:guide>
        <p15:guide id="2" pos="3340" userDrawn="1">
          <p15:clr>
            <a:srgbClr val="A4A3A4"/>
          </p15:clr>
        </p15:guide>
        <p15:guide id="3" orient="horz" pos="2141" userDrawn="1">
          <p15:clr>
            <a:srgbClr val="A4A3A4"/>
          </p15:clr>
        </p15:guide>
        <p15:guide id="4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800000"/>
    <a:srgbClr val="FF3300"/>
    <a:srgbClr val="CC0000"/>
    <a:srgbClr val="FFFFCC"/>
    <a:srgbClr val="A50021"/>
    <a:srgbClr val="CC6600"/>
    <a:srgbClr val="FF9966"/>
    <a:srgbClr val="FF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50" autoAdjust="0"/>
    <p:restoredTop sz="85990" autoAdjust="0"/>
  </p:normalViewPr>
  <p:slideViewPr>
    <p:cSldViewPr>
      <p:cViewPr varScale="1">
        <p:scale>
          <a:sx n="43" d="100"/>
          <a:sy n="43" d="100"/>
        </p:scale>
        <p:origin x="116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268" y="-102"/>
      </p:cViewPr>
      <p:guideLst>
        <p:guide orient="horz" pos="2076"/>
        <p:guide pos="3340"/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4315424" cy="318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76871" y="0"/>
            <a:ext cx="4201019" cy="318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6446692"/>
            <a:ext cx="4315424" cy="370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76871" y="6446692"/>
            <a:ext cx="4201019" cy="370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DD583F9D-A171-433E-99D8-5925E4D723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858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4301696" cy="33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242" y="2"/>
            <a:ext cx="4301696" cy="33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4004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053" y="3228391"/>
            <a:ext cx="7942123" cy="3059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456782"/>
            <a:ext cx="4301696" cy="33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242" y="6456782"/>
            <a:ext cx="4301696" cy="33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C0D58B18-EEB3-4793-9D15-C9D22E7C81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7744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36D59C-7AA4-459F-984D-C8848C0C0B1A}" type="slidenum">
              <a:rPr lang="ru-RU" smtClean="0"/>
              <a:pPr/>
              <a:t>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424974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D58B18-EEB3-4793-9D15-C9D22E7C819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826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D58B18-EEB3-4793-9D15-C9D22E7C819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571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948290-AEF3-4952-A611-7D7DD4729E9D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884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1A865-4956-4C90-AF1E-3392F9B29999}" type="datetimeFigureOut">
              <a:rPr lang="ru-RU"/>
              <a:pPr>
                <a:defRPr/>
              </a:pPr>
              <a:t>10.06.2016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23BD2-BFF0-4691-99E8-68FFC32DD5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550BF-B759-4354-A93E-D3463704C2B2}" type="datetimeFigureOut">
              <a:rPr lang="ru-RU"/>
              <a:pPr>
                <a:defRPr/>
              </a:pPr>
              <a:t>10.06.2016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3DE78-6289-40C3-A3EA-5F9F830CAF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1FCBA-4DE6-469A-85D6-C7DFFED89FDC}" type="datetimeFigureOut">
              <a:rPr lang="ru-RU"/>
              <a:pPr>
                <a:defRPr/>
              </a:pPr>
              <a:t>10.06.2016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20530-A582-44A9-8C9E-21C7212F70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Овал 8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Овал 9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123299-9F17-4FF2-8A08-5F88EB7FEC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BABEB-CBEB-49BC-A985-FDD5B2A740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F501C-7A45-4149-8B67-9F5B5F29F5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6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7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Блок-схема: процесс 8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85EAB5-A087-4335-AE84-ACD074FF16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5314F-ADD3-424C-84BA-0CAD15DBDFD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5122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53092-33E7-49E5-BCE9-7812F79AD5A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2401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4BD9-C878-47AD-BE98-6BB710C39BE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1230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04876" y="2400301"/>
            <a:ext cx="8069263" cy="679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126538" y="2400301"/>
            <a:ext cx="8070850" cy="679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86AA9-28B8-41B7-AB98-E53CB60C7BF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490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2A73A-719E-4D9A-921A-321AB5956F44}" type="datetimeFigureOut">
              <a:rPr lang="ru-RU"/>
              <a:pPr>
                <a:defRPr/>
              </a:pPr>
              <a:t>10.06.2016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2ED53-EA5B-442A-93E3-00AA093556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6" indent="0">
              <a:buNone/>
              <a:defRPr sz="1800" b="1"/>
            </a:lvl3pPr>
            <a:lvl4pPr marL="1371594" indent="0">
              <a:buNone/>
              <a:defRPr sz="1600" b="1"/>
            </a:lvl4pPr>
            <a:lvl5pPr marL="1828792" indent="0">
              <a:buNone/>
              <a:defRPr sz="1600" b="1"/>
            </a:lvl5pPr>
            <a:lvl6pPr marL="2285990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6" indent="0">
              <a:buNone/>
              <a:defRPr sz="1600" b="1"/>
            </a:lvl8pPr>
            <a:lvl9pPr marL="365758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6" indent="0">
              <a:buNone/>
              <a:defRPr sz="1800" b="1"/>
            </a:lvl3pPr>
            <a:lvl4pPr marL="1371594" indent="0">
              <a:buNone/>
              <a:defRPr sz="1600" b="1"/>
            </a:lvl4pPr>
            <a:lvl5pPr marL="1828792" indent="0">
              <a:buNone/>
              <a:defRPr sz="1600" b="1"/>
            </a:lvl5pPr>
            <a:lvl6pPr marL="2285990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6" indent="0">
              <a:buNone/>
              <a:defRPr sz="1600" b="1"/>
            </a:lvl8pPr>
            <a:lvl9pPr marL="365758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5471F-EEFD-48F5-AF7C-AA2ECC4FDD6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131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2A289-E393-4FD1-82A4-0EEEB156E2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3321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52401-C738-41CC-BC7B-2D3038AA32E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3347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6" indent="0">
              <a:buNone/>
              <a:defRPr sz="1000"/>
            </a:lvl3pPr>
            <a:lvl4pPr marL="1371594" indent="0">
              <a:buNone/>
              <a:defRPr sz="900"/>
            </a:lvl4pPr>
            <a:lvl5pPr marL="1828792" indent="0">
              <a:buNone/>
              <a:defRPr sz="900"/>
            </a:lvl5pPr>
            <a:lvl6pPr marL="2285990" indent="0">
              <a:buNone/>
              <a:defRPr sz="900"/>
            </a:lvl6pPr>
            <a:lvl7pPr marL="2743188" indent="0">
              <a:buNone/>
              <a:defRPr sz="900"/>
            </a:lvl7pPr>
            <a:lvl8pPr marL="3200386" indent="0">
              <a:buNone/>
              <a:defRPr sz="900"/>
            </a:lvl8pPr>
            <a:lvl9pPr marL="365758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1C33F-BD5E-441E-93C5-36C4F40D1DC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3534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6" indent="0">
              <a:buNone/>
              <a:defRPr sz="2400"/>
            </a:lvl3pPr>
            <a:lvl4pPr marL="1371594" indent="0">
              <a:buNone/>
              <a:defRPr sz="2000"/>
            </a:lvl4pPr>
            <a:lvl5pPr marL="1828792" indent="0">
              <a:buNone/>
              <a:defRPr sz="2000"/>
            </a:lvl5pPr>
            <a:lvl6pPr marL="2285990" indent="0">
              <a:buNone/>
              <a:defRPr sz="2000"/>
            </a:lvl6pPr>
            <a:lvl7pPr marL="2743188" indent="0">
              <a:buNone/>
              <a:defRPr sz="2000"/>
            </a:lvl7pPr>
            <a:lvl8pPr marL="3200386" indent="0">
              <a:buNone/>
              <a:defRPr sz="2000"/>
            </a:lvl8pPr>
            <a:lvl9pPr marL="3657584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6" indent="0">
              <a:buNone/>
              <a:defRPr sz="1000"/>
            </a:lvl3pPr>
            <a:lvl4pPr marL="1371594" indent="0">
              <a:buNone/>
              <a:defRPr sz="900"/>
            </a:lvl4pPr>
            <a:lvl5pPr marL="1828792" indent="0">
              <a:buNone/>
              <a:defRPr sz="900"/>
            </a:lvl5pPr>
            <a:lvl6pPr marL="2285990" indent="0">
              <a:buNone/>
              <a:defRPr sz="900"/>
            </a:lvl6pPr>
            <a:lvl7pPr marL="2743188" indent="0">
              <a:buNone/>
              <a:defRPr sz="900"/>
            </a:lvl7pPr>
            <a:lvl8pPr marL="3200386" indent="0">
              <a:buNone/>
              <a:defRPr sz="900"/>
            </a:lvl8pPr>
            <a:lvl9pPr marL="365758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CDEA1-037B-44F3-A0AB-A7D3ACE0FC3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6606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CBA55-1C43-405C-B387-9B01857E93A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3945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3125450" y="412751"/>
            <a:ext cx="4071938" cy="87788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04876" y="412751"/>
            <a:ext cx="12068175" cy="8778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473CB-21A7-413B-8456-00A4FC36FBC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4687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5314F-ADD3-424C-84BA-0CAD15DBDFD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1614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53092-33E7-49E5-BCE9-7812F79AD5A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7043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4BD9-C878-47AD-BE98-6BB710C39BE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504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75077-D90E-4907-AA96-28DCBF0FBE6C}" type="datetimeFigureOut">
              <a:rPr lang="ru-RU"/>
              <a:pPr>
                <a:defRPr/>
              </a:pPr>
              <a:t>10.06.2016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EDD81-0362-4519-B257-659DE0E2BA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04876" y="2400301"/>
            <a:ext cx="8069263" cy="679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126538" y="2400301"/>
            <a:ext cx="8070850" cy="679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86AA9-28B8-41B7-AB98-E53CB60C7BF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5942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6" indent="0">
              <a:buNone/>
              <a:defRPr sz="1800" b="1"/>
            </a:lvl3pPr>
            <a:lvl4pPr marL="1371594" indent="0">
              <a:buNone/>
              <a:defRPr sz="1600" b="1"/>
            </a:lvl4pPr>
            <a:lvl5pPr marL="1828792" indent="0">
              <a:buNone/>
              <a:defRPr sz="1600" b="1"/>
            </a:lvl5pPr>
            <a:lvl6pPr marL="2285990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6" indent="0">
              <a:buNone/>
              <a:defRPr sz="1600" b="1"/>
            </a:lvl8pPr>
            <a:lvl9pPr marL="365758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6" indent="0">
              <a:buNone/>
              <a:defRPr sz="1800" b="1"/>
            </a:lvl3pPr>
            <a:lvl4pPr marL="1371594" indent="0">
              <a:buNone/>
              <a:defRPr sz="1600" b="1"/>
            </a:lvl4pPr>
            <a:lvl5pPr marL="1828792" indent="0">
              <a:buNone/>
              <a:defRPr sz="1600" b="1"/>
            </a:lvl5pPr>
            <a:lvl6pPr marL="2285990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6" indent="0">
              <a:buNone/>
              <a:defRPr sz="1600" b="1"/>
            </a:lvl8pPr>
            <a:lvl9pPr marL="365758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5471F-EEFD-48F5-AF7C-AA2ECC4FDD6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790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2A289-E393-4FD1-82A4-0EEEB156E2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4551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52401-C738-41CC-BC7B-2D3038AA32E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14897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6" indent="0">
              <a:buNone/>
              <a:defRPr sz="1000"/>
            </a:lvl3pPr>
            <a:lvl4pPr marL="1371594" indent="0">
              <a:buNone/>
              <a:defRPr sz="900"/>
            </a:lvl4pPr>
            <a:lvl5pPr marL="1828792" indent="0">
              <a:buNone/>
              <a:defRPr sz="900"/>
            </a:lvl5pPr>
            <a:lvl6pPr marL="2285990" indent="0">
              <a:buNone/>
              <a:defRPr sz="900"/>
            </a:lvl6pPr>
            <a:lvl7pPr marL="2743188" indent="0">
              <a:buNone/>
              <a:defRPr sz="900"/>
            </a:lvl7pPr>
            <a:lvl8pPr marL="3200386" indent="0">
              <a:buNone/>
              <a:defRPr sz="900"/>
            </a:lvl8pPr>
            <a:lvl9pPr marL="365758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1C33F-BD5E-441E-93C5-36C4F40D1DC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5151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6" indent="0">
              <a:buNone/>
              <a:defRPr sz="2400"/>
            </a:lvl3pPr>
            <a:lvl4pPr marL="1371594" indent="0">
              <a:buNone/>
              <a:defRPr sz="2000"/>
            </a:lvl4pPr>
            <a:lvl5pPr marL="1828792" indent="0">
              <a:buNone/>
              <a:defRPr sz="2000"/>
            </a:lvl5pPr>
            <a:lvl6pPr marL="2285990" indent="0">
              <a:buNone/>
              <a:defRPr sz="2000"/>
            </a:lvl6pPr>
            <a:lvl7pPr marL="2743188" indent="0">
              <a:buNone/>
              <a:defRPr sz="2000"/>
            </a:lvl7pPr>
            <a:lvl8pPr marL="3200386" indent="0">
              <a:buNone/>
              <a:defRPr sz="2000"/>
            </a:lvl8pPr>
            <a:lvl9pPr marL="3657584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6" indent="0">
              <a:buNone/>
              <a:defRPr sz="1000"/>
            </a:lvl3pPr>
            <a:lvl4pPr marL="1371594" indent="0">
              <a:buNone/>
              <a:defRPr sz="900"/>
            </a:lvl4pPr>
            <a:lvl5pPr marL="1828792" indent="0">
              <a:buNone/>
              <a:defRPr sz="900"/>
            </a:lvl5pPr>
            <a:lvl6pPr marL="2285990" indent="0">
              <a:buNone/>
              <a:defRPr sz="900"/>
            </a:lvl6pPr>
            <a:lvl7pPr marL="2743188" indent="0">
              <a:buNone/>
              <a:defRPr sz="900"/>
            </a:lvl7pPr>
            <a:lvl8pPr marL="3200386" indent="0">
              <a:buNone/>
              <a:defRPr sz="900"/>
            </a:lvl8pPr>
            <a:lvl9pPr marL="365758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CDEA1-037B-44F3-A0AB-A7D3ACE0FC3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41718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CBA55-1C43-405C-B387-9B01857E93A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106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3125450" y="412751"/>
            <a:ext cx="4071938" cy="87788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04876" y="412751"/>
            <a:ext cx="12068175" cy="8778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473CB-21A7-413B-8456-00A4FC36FBC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258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11220-B36D-403D-AE6C-9A136ABA5E2A}" type="datetimeFigureOut">
              <a:rPr lang="ru-RU"/>
              <a:pPr>
                <a:defRPr/>
              </a:pPr>
              <a:t>10.06.2016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7832E-D08E-4422-A184-A21A0BC84C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E797F-0B4B-4B06-A125-CE99AD02E47B}" type="datetimeFigureOut">
              <a:rPr lang="ru-RU"/>
              <a:pPr>
                <a:defRPr/>
              </a:pPr>
              <a:t>10.06.2016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86D94-F16E-4D4D-86F2-C463F7BE7E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1829F-54FF-4122-9CC1-5BAC48E5BAC0}" type="datetimeFigureOut">
              <a:rPr lang="ru-RU"/>
              <a:pPr>
                <a:defRPr/>
              </a:pPr>
              <a:t>10.06.2016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E2895-EB74-4D1A-8EAA-DCA614C4E1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8EB93-5004-4D2D-B7D4-D2B6E227A8F2}" type="datetimeFigureOut">
              <a:rPr lang="ru-RU"/>
              <a:pPr>
                <a:defRPr/>
              </a:pPr>
              <a:t>10.06.2016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44BB4-4C91-400E-86EA-C446DD4FDE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F6EDF-48C6-4162-9F3F-4D28101A69FC}" type="datetimeFigureOut">
              <a:rPr lang="ru-RU"/>
              <a:pPr>
                <a:defRPr/>
              </a:pPr>
              <a:t>10.06.2016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E6A72-CAD6-4EA3-93B8-766300CF2B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B1FF2-728F-4F63-AF5F-D1E453A3AF13}" type="datetimeFigureOut">
              <a:rPr lang="ru-RU"/>
              <a:pPr>
                <a:defRPr/>
              </a:pPr>
              <a:t>10.06.2016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E92B9-9FF0-4EE7-8652-F509EEC7F3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fld id="{E37FED90-1F62-4714-A190-A733D0DA68D5}" type="datetimeFigureOut">
              <a:rPr lang="ru-RU"/>
              <a:pPr>
                <a:defRPr/>
              </a:pPr>
              <a:t>10.06.2016</a:t>
            </a:fld>
            <a:endParaRPr lang="ru-RU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64369628-8DAC-42C5-8500-C6E9073185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1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7" name="Дата 4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E016F8E1-7B95-4170-B6E1-C747B9949B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2" r:id="rId1"/>
    <p:sldLayoutId id="2147484260" r:id="rId2"/>
    <p:sldLayoutId id="2147484261" r:id="rId3"/>
    <p:sldLayoutId id="2147484263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32487DCE-C0A8-4CCF-B020-AE1A4F057A0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077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7" r:id="rId1"/>
    <p:sldLayoutId id="2147484278" r:id="rId2"/>
    <p:sldLayoutId id="2147484279" r:id="rId3"/>
    <p:sldLayoutId id="2147484280" r:id="rId4"/>
    <p:sldLayoutId id="2147484281" r:id="rId5"/>
    <p:sldLayoutId id="2147484282" r:id="rId6"/>
    <p:sldLayoutId id="2147484283" r:id="rId7"/>
    <p:sldLayoutId id="2147484284" r:id="rId8"/>
    <p:sldLayoutId id="2147484285" r:id="rId9"/>
    <p:sldLayoutId id="2147484286" r:id="rId10"/>
    <p:sldLayoutId id="2147484287" r:id="rId11"/>
  </p:sldLayoutIdLst>
  <p:txStyles>
    <p:titleStyle>
      <a:lvl1pPr algn="ctr" defTabSz="912813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9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7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5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83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4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2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90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84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32487DCE-C0A8-4CCF-B020-AE1A4F057A0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970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9" r:id="rId1"/>
    <p:sldLayoutId id="2147484290" r:id="rId2"/>
    <p:sldLayoutId id="2147484291" r:id="rId3"/>
    <p:sldLayoutId id="2147484292" r:id="rId4"/>
    <p:sldLayoutId id="2147484293" r:id="rId5"/>
    <p:sldLayoutId id="2147484294" r:id="rId6"/>
    <p:sldLayoutId id="2147484295" r:id="rId7"/>
    <p:sldLayoutId id="2147484296" r:id="rId8"/>
    <p:sldLayoutId id="2147484297" r:id="rId9"/>
    <p:sldLayoutId id="2147484298" r:id="rId10"/>
    <p:sldLayoutId id="2147484299" r:id="rId11"/>
  </p:sldLayoutIdLst>
  <p:txStyles>
    <p:titleStyle>
      <a:lvl1pPr algn="ctr" defTabSz="912813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9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7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5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83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4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2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90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84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1514"/>
            <a:ext cx="9144000" cy="6858000"/>
          </a:xfr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ru-RU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ru-RU" sz="2800" b="1" dirty="0" smtClean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eaLnBrk="1" hangingPunct="1">
              <a:lnSpc>
                <a:spcPts val="4060"/>
              </a:lnSpc>
              <a:spcBef>
                <a:spcPts val="0"/>
              </a:spcBef>
              <a:defRPr/>
            </a:pPr>
            <a:r>
              <a:rPr lang="ru-RU" sz="28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«Актуальные</a:t>
            </a:r>
            <a:r>
              <a:rPr lang="en-US" sz="28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ru-RU" sz="28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направления дальнейшего</a:t>
            </a:r>
          </a:p>
          <a:p>
            <a:pPr eaLnBrk="1" hangingPunct="1">
              <a:lnSpc>
                <a:spcPts val="4060"/>
              </a:lnSpc>
              <a:spcBef>
                <a:spcPts val="0"/>
              </a:spcBef>
              <a:defRPr/>
            </a:pPr>
            <a:r>
              <a:rPr lang="ru-RU" sz="2800" b="1" dirty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р</a:t>
            </a:r>
            <a:r>
              <a:rPr lang="ru-RU" sz="28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азвития отраслевого образования»</a:t>
            </a:r>
          </a:p>
          <a:p>
            <a:pPr eaLnBrk="1" hangingPunct="1">
              <a:lnSpc>
                <a:spcPts val="4060"/>
              </a:lnSpc>
              <a:spcBef>
                <a:spcPts val="0"/>
              </a:spcBef>
              <a:defRPr/>
            </a:pPr>
            <a:endParaRPr lang="ru-RU" sz="2800" b="1" dirty="0" smtClean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eaLnBrk="1" hangingPunct="1">
              <a:lnSpc>
                <a:spcPts val="4060"/>
              </a:lnSpc>
              <a:spcBef>
                <a:spcPts val="0"/>
              </a:spcBef>
              <a:defRPr/>
            </a:pPr>
            <a:endParaRPr lang="ru-RU" sz="2800" b="1" dirty="0" smtClean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eaLnBrk="1" hangingPunct="1">
              <a:lnSpc>
                <a:spcPts val="3240"/>
              </a:lnSpc>
              <a:defRPr/>
            </a:pPr>
            <a:r>
              <a:rPr lang="ru-RU" sz="24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ru-RU" sz="22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Президент Ассоциации вузов транспорта,</a:t>
            </a:r>
          </a:p>
          <a:p>
            <a:pPr eaLnBrk="1" hangingPunct="1">
              <a:lnSpc>
                <a:spcPts val="3240"/>
              </a:lnSpc>
              <a:defRPr/>
            </a:pPr>
            <a:r>
              <a:rPr lang="ru-RU" sz="2200" b="1" dirty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р</a:t>
            </a:r>
            <a:r>
              <a:rPr lang="ru-RU" sz="22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ектор МГУПС (МИИТ), д.т.н., профессор </a:t>
            </a:r>
          </a:p>
          <a:p>
            <a:pPr algn="r" eaLnBrk="1" hangingPunct="1">
              <a:lnSpc>
                <a:spcPts val="3240"/>
              </a:lnSpc>
              <a:defRPr/>
            </a:pPr>
            <a:r>
              <a:rPr lang="ru-RU" sz="2200" b="1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ЛЁВИН БОРИС АЛЕКСЕЕВИЧ</a:t>
            </a:r>
          </a:p>
          <a:p>
            <a:pPr eaLnBrk="1" hangingPunct="1">
              <a:defRPr/>
            </a:pPr>
            <a:endParaRPr lang="ru-RU" sz="2200" b="1" dirty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eaLnBrk="1" hangingPunct="1">
              <a:defRPr/>
            </a:pPr>
            <a:endParaRPr lang="ru-RU" sz="2200" b="1" dirty="0" smtClean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defRPr/>
            </a:pPr>
            <a:r>
              <a:rPr lang="ru-RU" sz="2000" b="1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30 мая 2016 года, г. Ростов-на-Дону                                                                             </a:t>
            </a:r>
            <a:endParaRPr lang="ru-RU" sz="2000" b="1" dirty="0">
              <a:solidFill>
                <a:schemeClr val="accent5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 eaLnBrk="1" hangingPunct="1">
              <a:defRPr/>
            </a:pPr>
            <a: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</a:p>
          <a:p>
            <a:pPr algn="r" eaLnBrk="1" hangingPunct="1">
              <a:defRPr/>
            </a:pPr>
            <a:r>
              <a:rPr lang="ru-RU" sz="26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827584" y="44624"/>
            <a:ext cx="7992888" cy="711227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lnSpc>
                <a:spcPts val="2480"/>
              </a:lnSpc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Интересы транспорта и условия их кадрового</a:t>
            </a:r>
          </a:p>
          <a:p>
            <a:pPr algn="ctr">
              <a:lnSpc>
                <a:spcPts val="2480"/>
              </a:lnSpc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обеспечения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3" y="898131"/>
            <a:ext cx="3096345" cy="2889173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Подготовка</a:t>
            </a:r>
          </a:p>
          <a:p>
            <a:pPr algn="ctr">
              <a:lnSpc>
                <a:spcPts val="2400"/>
              </a:lnSpc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пециалистов нового поколения.</a:t>
            </a:r>
          </a:p>
          <a:p>
            <a:pPr algn="ctr">
              <a:lnSpc>
                <a:spcPts val="2400"/>
              </a:lnSpc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Повышение </a:t>
            </a: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качества</a:t>
            </a:r>
          </a:p>
          <a:p>
            <a:pPr algn="ctr">
              <a:lnSpc>
                <a:spcPts val="2400"/>
              </a:lnSpc>
            </a:pP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образования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уровня</a:t>
            </a:r>
          </a:p>
          <a:p>
            <a:pPr algn="ctr">
              <a:lnSpc>
                <a:spcPts val="2400"/>
              </a:lnSpc>
            </a:pPr>
            <a:r>
              <a:rPr lang="ru-RU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</a:t>
            </a: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рофессиональных</a:t>
            </a:r>
          </a:p>
          <a:p>
            <a:pPr algn="ctr">
              <a:lnSpc>
                <a:spcPts val="2400"/>
              </a:lnSpc>
            </a:pP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компетенций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779912" y="898132"/>
            <a:ext cx="5256585" cy="27468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Сохранение и дальнейшее развитие </a:t>
            </a:r>
            <a:r>
              <a:rPr lang="ru-RU" sz="2000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специалитета</a:t>
            </a:r>
            <a:endParaRPr lang="ru-RU" sz="2000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Недопустимость укрупнения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основных </a:t>
            </a:r>
            <a:r>
              <a:rPr lang="ru-RU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</a:t>
            </a: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пециальностей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Поддержка вузовской науки</a:t>
            </a:r>
          </a:p>
        </p:txBody>
      </p:sp>
      <p:sp>
        <p:nvSpPr>
          <p:cNvPr id="13" name="Стрелка вверх 12"/>
          <p:cNvSpPr/>
          <p:nvPr/>
        </p:nvSpPr>
        <p:spPr bwMode="auto">
          <a:xfrm rot="16200000" flipV="1">
            <a:off x="2814867" y="2031907"/>
            <a:ext cx="1282018" cy="360040"/>
          </a:xfrm>
          <a:prstGeom prst="up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7505" y="3859313"/>
            <a:ext cx="3096343" cy="2882055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800"/>
              </a:lnSpc>
            </a:pP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Многопрофильная</a:t>
            </a:r>
          </a:p>
          <a:p>
            <a:pPr algn="ctr">
              <a:lnSpc>
                <a:spcPts val="2800"/>
              </a:lnSpc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истема подготовки</a:t>
            </a:r>
          </a:p>
          <a:p>
            <a:pPr algn="ctr">
              <a:lnSpc>
                <a:spcPts val="2800"/>
              </a:lnSpc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адров, охватывающая</a:t>
            </a:r>
          </a:p>
          <a:p>
            <a:pPr algn="ctr">
              <a:lnSpc>
                <a:spcPts val="2800"/>
              </a:lnSpc>
            </a:pPr>
            <a:r>
              <a:rPr lang="ru-RU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</a:t>
            </a: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 направления</a:t>
            </a:r>
          </a:p>
          <a:p>
            <a:pPr algn="ctr">
              <a:lnSpc>
                <a:spcPts val="2800"/>
              </a:lnSpc>
            </a:pPr>
            <a:r>
              <a:rPr lang="ru-RU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</a:t>
            </a: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еятельности</a:t>
            </a:r>
          </a:p>
          <a:p>
            <a:pPr algn="ctr">
              <a:lnSpc>
                <a:spcPts val="2800"/>
              </a:lnSpc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предприятий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779912" y="3787304"/>
            <a:ext cx="5256586" cy="29540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lnSpc>
                <a:spcPts val="2000"/>
              </a:lnSpc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Открытие в отраслевых вузах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специальностей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ru-RU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«Правовое обеспечение транспортной деятельности» и «Экономика транспорта» </a:t>
            </a:r>
            <a:endParaRPr lang="ru-RU" sz="2000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ts val="20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Увеличение </a:t>
            </a: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бюджетных мест</a:t>
            </a:r>
          </a:p>
          <a:p>
            <a:pPr>
              <a:lnSpc>
                <a:spcPts val="2000"/>
              </a:lnSpc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на приём в </a:t>
            </a: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магистратуру </a:t>
            </a:r>
          </a:p>
          <a:p>
            <a:pPr marL="342900" indent="-342900">
              <a:lnSpc>
                <a:spcPts val="20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Целевой заказ на подготовку   </a:t>
            </a:r>
          </a:p>
          <a:p>
            <a:pPr>
              <a:lnSpc>
                <a:spcPts val="2000"/>
              </a:lnSpc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«непрофильных» специалистов  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000"/>
              </a:lnSpc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 </a:t>
            </a:r>
            <a:r>
              <a:rPr lang="ru-RU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внебюджетной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основе 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Стрелка вверх 17"/>
          <p:cNvSpPr/>
          <p:nvPr/>
        </p:nvSpPr>
        <p:spPr bwMode="auto">
          <a:xfrm rot="16200000" flipV="1">
            <a:off x="2850871" y="4804215"/>
            <a:ext cx="1282018" cy="432048"/>
          </a:xfrm>
          <a:prstGeom prst="up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35496" y="29818"/>
            <a:ext cx="425713" cy="34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solidFill>
                  <a:schemeClr val="accent5">
                    <a:lumMod val="1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7480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827584" y="44624"/>
            <a:ext cx="7992888" cy="644924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lnSpc>
                <a:spcPts val="2480"/>
              </a:lnSpc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Интересы транспорта и условия их кадрового обеспечения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764705"/>
            <a:ext cx="3312368" cy="2088232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endParaRPr lang="ru-RU" sz="2000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endParaRPr lang="ru-RU" sz="2000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ts val="2400"/>
              </a:lnSpc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Удовлетворение</a:t>
            </a:r>
          </a:p>
          <a:p>
            <a:pPr algn="ctr">
              <a:lnSpc>
                <a:spcPts val="2400"/>
              </a:lnSpc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отребностей отрасли в специалистах</a:t>
            </a:r>
          </a:p>
          <a:p>
            <a:pPr algn="ctr">
              <a:lnSpc>
                <a:spcPts val="2400"/>
              </a:lnSpc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реднего звена</a:t>
            </a:r>
          </a:p>
          <a:p>
            <a:pPr algn="ctr">
              <a:lnSpc>
                <a:spcPct val="150000"/>
              </a:lnSpc>
            </a:pPr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endParaRPr lang="ru-RU" sz="2000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139952" y="764705"/>
            <a:ext cx="4896546" cy="20882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2400"/>
              </a:lnSpc>
            </a:pPr>
            <a:endParaRPr lang="ru-RU" sz="2000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ts val="24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Восстановление на законодательном уровне </a:t>
            </a: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целевого приёма на СПО</a:t>
            </a:r>
          </a:p>
          <a:p>
            <a:pPr marL="342900" indent="-342900">
              <a:lnSpc>
                <a:spcPts val="24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Реализация федеральной политики по </a:t>
            </a: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увеличению</a:t>
            </a:r>
          </a:p>
          <a:p>
            <a:pPr>
              <a:lnSpc>
                <a:spcPts val="2400"/>
              </a:lnSpc>
            </a:pP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объёмов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бакалавриата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ts val="2400"/>
              </a:lnSpc>
              <a:buFont typeface="Wingdings" panose="05000000000000000000" pitchFamily="2" charset="2"/>
              <a:buChar char="v"/>
            </a:pPr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Стрелка вверх 12"/>
          <p:cNvSpPr/>
          <p:nvPr/>
        </p:nvSpPr>
        <p:spPr bwMode="auto">
          <a:xfrm rot="16200000" flipV="1">
            <a:off x="3138903" y="1621737"/>
            <a:ext cx="1282018" cy="432048"/>
          </a:xfrm>
          <a:prstGeom prst="up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7504" y="2996952"/>
            <a:ext cx="3384375" cy="1817557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беспечение</a:t>
            </a:r>
          </a:p>
          <a:p>
            <a:pPr algn="ctr">
              <a:lnSpc>
                <a:spcPts val="2400"/>
              </a:lnSpc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ранспортной и</a:t>
            </a:r>
          </a:p>
          <a:p>
            <a:pPr algn="ctr">
              <a:lnSpc>
                <a:spcPts val="2400"/>
              </a:lnSpc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эксплуатационной</a:t>
            </a:r>
          </a:p>
          <a:p>
            <a:pPr algn="ctr">
              <a:lnSpc>
                <a:spcPts val="2400"/>
              </a:lnSpc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безопасности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139952" y="2996952"/>
            <a:ext cx="4896546" cy="181755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Законодательное закрепление </a:t>
            </a:r>
            <a:r>
              <a:rPr lang="ru-RU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обязательной государственной аккредитации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деятельности 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</a:t>
            </a:r>
            <a:r>
              <a:rPr lang="ru-RU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сфере ДПО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для стратегических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отраслей </a:t>
            </a:r>
          </a:p>
        </p:txBody>
      </p:sp>
      <p:sp>
        <p:nvSpPr>
          <p:cNvPr id="18" name="Стрелка вверх 17"/>
          <p:cNvSpPr/>
          <p:nvPr/>
        </p:nvSpPr>
        <p:spPr bwMode="auto">
          <a:xfrm rot="16200000" flipV="1">
            <a:off x="3210911" y="3637961"/>
            <a:ext cx="1282018" cy="432048"/>
          </a:xfrm>
          <a:prstGeom prst="up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4941168"/>
            <a:ext cx="3384375" cy="1761344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Структура отрасли,</a:t>
            </a:r>
          </a:p>
          <a:p>
            <a:pPr algn="ctr">
              <a:lnSpc>
                <a:spcPts val="2400"/>
              </a:lnSpc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читывающая</a:t>
            </a:r>
          </a:p>
          <a:p>
            <a:pPr algn="ctr">
              <a:lnSpc>
                <a:spcPts val="2400"/>
              </a:lnSpc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нтересы</a:t>
            </a:r>
          </a:p>
          <a:p>
            <a:pPr algn="ctr">
              <a:lnSpc>
                <a:spcPts val="2400"/>
              </a:lnSpc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субъектов РФ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137285" y="4941168"/>
            <a:ext cx="4899213" cy="17613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Оптимизация филиальной сети вузов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соответствии 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ts val="2600"/>
              </a:lnSpc>
            </a:pP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 </a:t>
            </a:r>
            <a:r>
              <a:rPr lang="ru-RU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потребностями отрасли и интересами </a:t>
            </a: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регионов</a:t>
            </a:r>
          </a:p>
        </p:txBody>
      </p:sp>
      <p:sp>
        <p:nvSpPr>
          <p:cNvPr id="16" name="Стрелка вверх 15"/>
          <p:cNvSpPr/>
          <p:nvPr/>
        </p:nvSpPr>
        <p:spPr bwMode="auto">
          <a:xfrm rot="16200000" flipV="1">
            <a:off x="3210911" y="5452287"/>
            <a:ext cx="1282018" cy="432048"/>
          </a:xfrm>
          <a:prstGeom prst="up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35496" y="29818"/>
            <a:ext cx="425713" cy="34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solidFill>
                  <a:schemeClr val="accent5">
                    <a:lumMod val="10000"/>
                  </a:schemeClr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85267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827584" y="44624"/>
            <a:ext cx="7992888" cy="619821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lnSpc>
                <a:spcPts val="2480"/>
              </a:lnSpc>
              <a:defRPr/>
            </a:pPr>
            <a:r>
              <a:rPr lang="ru-RU" sz="2000" dirty="0" smtClean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Деятельность отраслевых вузов в формате международных организаций</a:t>
            </a:r>
            <a:endParaRPr lang="ru-RU" sz="2000" dirty="0">
              <a:solidFill>
                <a:srgbClr val="4BACC6">
                  <a:lumMod val="50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764705"/>
            <a:ext cx="2808312" cy="2232246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endParaRPr lang="ru-RU" sz="2000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Сотрудничество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 </a:t>
            </a: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МСЖД</a:t>
            </a:r>
            <a:r>
              <a:rPr lang="ru-RU" sz="2000" dirty="0" smtClean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в</a:t>
            </a:r>
          </a:p>
          <a:p>
            <a:pPr algn="ctr">
              <a:lnSpc>
                <a:spcPct val="150000"/>
              </a:lnSpc>
            </a:pPr>
            <a:r>
              <a:rPr lang="ru-RU" sz="2000" dirty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</a:t>
            </a:r>
            <a:r>
              <a:rPr lang="ru-RU" sz="2000" dirty="0" smtClean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ооперации</a:t>
            </a:r>
          </a:p>
          <a:p>
            <a:pPr algn="ctr">
              <a:lnSpc>
                <a:spcPct val="150000"/>
              </a:lnSpc>
            </a:pPr>
            <a:r>
              <a:rPr lang="ru-RU" sz="2000" dirty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</a:t>
            </a:r>
            <a:r>
              <a:rPr lang="ru-RU" sz="2000" dirty="0" smtClean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ОАО «РЖД»</a:t>
            </a:r>
          </a:p>
          <a:p>
            <a:pPr algn="ctr">
              <a:lnSpc>
                <a:spcPct val="150000"/>
              </a:lnSpc>
            </a:pPr>
            <a:endParaRPr lang="ru-RU" sz="2000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491880" y="700644"/>
            <a:ext cx="5449392" cy="22963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2400"/>
              </a:lnSpc>
            </a:pPr>
            <a:endParaRPr lang="ru-RU" sz="2000" dirty="0">
              <a:solidFill>
                <a:srgbClr val="4BACC6">
                  <a:lumMod val="50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ts val="2400"/>
              </a:lnSpc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</a:t>
            </a:r>
            <a:r>
              <a:rPr lang="ru-RU" sz="2000" dirty="0" smtClean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чебные сессии МСЖД на базе</a:t>
            </a:r>
          </a:p>
          <a:p>
            <a:pPr>
              <a:lnSpc>
                <a:spcPts val="2400"/>
              </a:lnSpc>
            </a:pPr>
            <a:r>
              <a:rPr lang="ru-RU" sz="2000" dirty="0" smtClean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вузов </a:t>
            </a:r>
          </a:p>
          <a:p>
            <a:pPr marL="342900" indent="-342900">
              <a:lnSpc>
                <a:spcPts val="2400"/>
              </a:lnSpc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</a:t>
            </a:r>
            <a:r>
              <a:rPr lang="ru-RU" sz="2000" dirty="0" smtClean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аучно-практические</a:t>
            </a:r>
          </a:p>
          <a:p>
            <a:pPr>
              <a:lnSpc>
                <a:spcPts val="2400"/>
              </a:lnSpc>
            </a:pPr>
            <a:r>
              <a:rPr lang="ru-RU" sz="2000" dirty="0" smtClean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конференции</a:t>
            </a:r>
          </a:p>
          <a:p>
            <a:pPr marL="342900" indent="-342900">
              <a:lnSpc>
                <a:spcPts val="24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Формирование </a:t>
            </a:r>
            <a:r>
              <a:rPr lang="ru-RU" sz="2000" dirty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альянса </a:t>
            </a:r>
            <a:r>
              <a:rPr lang="ru-RU" sz="2000" dirty="0" smtClean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вузов</a:t>
            </a:r>
          </a:p>
          <a:p>
            <a:pPr>
              <a:lnSpc>
                <a:spcPts val="2400"/>
              </a:lnSpc>
            </a:pPr>
            <a:r>
              <a:rPr lang="ru-RU" sz="2000" dirty="0" smtClean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и компаний </a:t>
            </a:r>
            <a:r>
              <a:rPr lang="ru-RU" sz="2000" dirty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высокоскоростного </a:t>
            </a:r>
            <a:r>
              <a:rPr lang="ru-RU" sz="2000" dirty="0" smtClean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</a:p>
          <a:p>
            <a:pPr>
              <a:lnSpc>
                <a:spcPts val="2400"/>
              </a:lnSpc>
            </a:pPr>
            <a:r>
              <a:rPr lang="ru-RU" sz="2000" dirty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000" dirty="0" smtClean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транспорта МСЖД</a:t>
            </a:r>
          </a:p>
          <a:p>
            <a:pPr>
              <a:lnSpc>
                <a:spcPts val="2400"/>
              </a:lnSpc>
            </a:pPr>
            <a:r>
              <a:rPr lang="ru-RU" sz="2000" dirty="0" smtClean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8" name="Стрелка вверх 17"/>
          <p:cNvSpPr/>
          <p:nvPr/>
        </p:nvSpPr>
        <p:spPr bwMode="auto">
          <a:xfrm rot="16200000" flipV="1">
            <a:off x="2562839" y="1621737"/>
            <a:ext cx="1282018" cy="432048"/>
          </a:xfrm>
          <a:prstGeom prst="up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35496" y="29818"/>
            <a:ext cx="425713" cy="34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solidFill>
                  <a:srgbClr val="4BACC6">
                    <a:lumMod val="10000"/>
                  </a:srgbClr>
                </a:solidFill>
              </a:rPr>
              <a:t>4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07504" y="3140967"/>
            <a:ext cx="2808312" cy="2160241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3200"/>
              </a:lnSpc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Ассоциация вузов </a:t>
            </a:r>
          </a:p>
          <a:p>
            <a:pPr algn="ctr">
              <a:lnSpc>
                <a:spcPts val="3200"/>
              </a:lnSpc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транспорта –</a:t>
            </a:r>
          </a:p>
          <a:p>
            <a:pPr algn="ctr">
              <a:lnSpc>
                <a:spcPts val="3200"/>
              </a:lnSpc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рисоединённый</a:t>
            </a:r>
          </a:p>
          <a:p>
            <a:pPr algn="ctr">
              <a:lnSpc>
                <a:spcPts val="3200"/>
              </a:lnSpc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лен </a:t>
            </a: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ОСЖД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491880" y="3140969"/>
            <a:ext cx="5449392" cy="21602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ru-RU" sz="2000" dirty="0" smtClean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Представители вузов – эксперты </a:t>
            </a:r>
            <a:r>
              <a:rPr lang="ru-RU" sz="2000" dirty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работе </a:t>
            </a:r>
            <a:r>
              <a:rPr lang="ru-RU" sz="2000" dirty="0" smtClean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комиссий и </a:t>
            </a:r>
            <a:r>
              <a:rPr lang="ru-RU" sz="2000" dirty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рабочих групп </a:t>
            </a:r>
            <a:r>
              <a:rPr lang="ru-RU" sz="2000" dirty="0" smtClean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ОСЖД, в </a:t>
            </a:r>
            <a:r>
              <a:rPr lang="ru-RU" sz="2000" dirty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том числе </a:t>
            </a:r>
            <a:r>
              <a:rPr lang="ru-RU" sz="2000" dirty="0" smtClean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 выстраиванию системы обучения персонала </a:t>
            </a:r>
            <a:r>
              <a:rPr lang="ru-RU" sz="2000" dirty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членов </a:t>
            </a:r>
            <a:r>
              <a:rPr lang="ru-RU" sz="2000" dirty="0" smtClean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ОСЖД ключевым компетенциям </a:t>
            </a:r>
          </a:p>
        </p:txBody>
      </p:sp>
      <p:sp>
        <p:nvSpPr>
          <p:cNvPr id="22" name="Стрелка вверх 21"/>
          <p:cNvSpPr/>
          <p:nvPr/>
        </p:nvSpPr>
        <p:spPr bwMode="auto">
          <a:xfrm rot="16200000" flipV="1">
            <a:off x="2562840" y="3868111"/>
            <a:ext cx="1282018" cy="432048"/>
          </a:xfrm>
          <a:prstGeom prst="up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7504" y="5445223"/>
            <a:ext cx="2808312" cy="1224137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Совет по образованию</a:t>
            </a:r>
          </a:p>
          <a:p>
            <a:pPr algn="ctr">
              <a:lnSpc>
                <a:spcPts val="2400"/>
              </a:lnSpc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науке при </a:t>
            </a:r>
          </a:p>
          <a:p>
            <a:pPr algn="ctr">
              <a:lnSpc>
                <a:spcPts val="2400"/>
              </a:lnSpc>
            </a:pP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КТС СНГ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491880" y="5445224"/>
            <a:ext cx="5449392" cy="12241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Разработка проекта Программы</a:t>
            </a:r>
          </a:p>
          <a:p>
            <a:pPr algn="ctr">
              <a:lnSpc>
                <a:spcPts val="2400"/>
              </a:lnSpc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кооперации деятельности вузов и НИИ транспорта стран ЕАЭС</a:t>
            </a:r>
          </a:p>
        </p:txBody>
      </p:sp>
      <p:sp>
        <p:nvSpPr>
          <p:cNvPr id="25" name="Стрелка вверх 24"/>
          <p:cNvSpPr/>
          <p:nvPr/>
        </p:nvSpPr>
        <p:spPr bwMode="auto">
          <a:xfrm rot="16200000" flipV="1">
            <a:off x="2562839" y="5740319"/>
            <a:ext cx="1282018" cy="432048"/>
          </a:xfrm>
          <a:prstGeom prst="up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77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"/>
          <p:cNvSpPr>
            <a:spLocks noChangeArrowheads="1"/>
          </p:cNvSpPr>
          <p:nvPr/>
        </p:nvSpPr>
        <p:spPr bwMode="auto">
          <a:xfrm>
            <a:off x="14990" y="44970"/>
            <a:ext cx="446219" cy="377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solidFill>
                  <a:schemeClr val="accent5">
                    <a:lumMod val="10000"/>
                  </a:schemeClr>
                </a:solidFill>
              </a:rPr>
              <a:t>5</a:t>
            </a:r>
            <a:endParaRPr lang="ru-RU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286768" y="1655465"/>
            <a:ext cx="8533704" cy="1112720"/>
          </a:xfrm>
          <a:prstGeom prst="rect">
            <a:avLst/>
          </a:prstGeom>
          <a:ln>
            <a:solidFill>
              <a:srgbClr val="002060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2620"/>
              </a:lnSpc>
            </a:pP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составе </a:t>
            </a:r>
            <a:r>
              <a:rPr lang="ru-RU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</a:t>
            </a: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аблюдательного Совета </a:t>
            </a: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АНРИ – </a:t>
            </a:r>
          </a:p>
          <a:p>
            <a:pPr algn="ctr">
              <a:lnSpc>
                <a:spcPts val="2620"/>
              </a:lnSpc>
            </a:pP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представители </a:t>
            </a:r>
            <a:r>
              <a:rPr lang="ru-RU" sz="2000" dirty="0" err="1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Минобрнауки</a:t>
            </a: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России, </a:t>
            </a:r>
          </a:p>
          <a:p>
            <a:pPr algn="ctr">
              <a:lnSpc>
                <a:spcPts val="2620"/>
              </a:lnSpc>
            </a:pP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крупных научных изданий  </a:t>
            </a: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498764" y="44624"/>
            <a:ext cx="8142444" cy="658213"/>
          </a:xfrm>
          <a:prstGeom prst="rect">
            <a:avLst/>
          </a:prstGeom>
          <a:ln>
            <a:solidFill>
              <a:schemeClr val="accent4">
                <a:lumMod val="95000"/>
                <a:lumOff val="5000"/>
              </a:schemeClr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 anchorCtr="1"/>
          <a:lstStyle/>
          <a:p>
            <a:pPr algn="ctr"/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Ассоциация научных </a:t>
            </a:r>
            <a:r>
              <a:rPr lang="ru-RU" sz="2000" dirty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редакторов </a:t>
            </a: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издателей (АНРИ)</a:t>
            </a:r>
            <a:endParaRPr lang="ru-RU" sz="2000" dirty="0">
              <a:solidFill>
                <a:schemeClr val="accent5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286768" y="908720"/>
            <a:ext cx="8533704" cy="746744"/>
          </a:xfrm>
          <a:prstGeom prst="rect">
            <a:avLst/>
          </a:prstGeom>
          <a:ln>
            <a:solidFill>
              <a:srgbClr val="002060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2620"/>
              </a:lnSpc>
            </a:pP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Существует с 2015 года. Более </a:t>
            </a: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150</a:t>
            </a: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коллективных</a:t>
            </a:r>
          </a:p>
          <a:p>
            <a:pPr algn="ctr">
              <a:lnSpc>
                <a:spcPts val="2620"/>
              </a:lnSpc>
            </a:pP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и индивидуальных членов (в </a:t>
            </a:r>
            <a:r>
              <a:rPr lang="ru-RU" sz="2000" dirty="0" err="1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т.ч</a:t>
            </a: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МИИТ)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286768" y="2768185"/>
            <a:ext cx="8533704" cy="732823"/>
          </a:xfrm>
          <a:prstGeom prst="rect">
            <a:avLst/>
          </a:prstGeom>
          <a:ln>
            <a:solidFill>
              <a:srgbClr val="002060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2620"/>
              </a:lnSpc>
            </a:pP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Действуют </a:t>
            </a: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Экспертный совет, Комитет по</a:t>
            </a:r>
          </a:p>
          <a:p>
            <a:pPr algn="ctr">
              <a:lnSpc>
                <a:spcPts val="2620"/>
              </a:lnSpc>
            </a:pPr>
            <a:r>
              <a:rPr lang="ru-RU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э</a:t>
            </a: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тике научных публикаций </a:t>
            </a: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286768" y="3501008"/>
            <a:ext cx="8533704" cy="660815"/>
          </a:xfrm>
          <a:prstGeom prst="rect">
            <a:avLst/>
          </a:prstGeom>
          <a:ln>
            <a:solidFill>
              <a:srgbClr val="002060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ts val="2620"/>
              </a:lnSpc>
            </a:pP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Созданы секции </a:t>
            </a: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юридических и медицинских </a:t>
            </a: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изданий</a:t>
            </a: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323528" y="4509120"/>
            <a:ext cx="8496944" cy="57606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ts val="2620"/>
              </a:lnSpc>
            </a:pPr>
            <a:r>
              <a:rPr lang="ru-RU" sz="2000" dirty="0" smtClean="0">
                <a:solidFill>
                  <a:srgbClr val="FFFF00"/>
                </a:solidFill>
              </a:rPr>
              <a:t>Инициатива МИИТ</a:t>
            </a:r>
          </a:p>
        </p:txBody>
      </p:sp>
      <p:sp>
        <p:nvSpPr>
          <p:cNvPr id="26" name="Стрелка вверх 25"/>
          <p:cNvSpPr/>
          <p:nvPr/>
        </p:nvSpPr>
        <p:spPr bwMode="auto">
          <a:xfrm flipV="1">
            <a:off x="3419873" y="5157192"/>
            <a:ext cx="1800200" cy="360040"/>
          </a:xfrm>
          <a:prstGeom prst="upArrow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23528" y="5658936"/>
            <a:ext cx="8503279" cy="1082432"/>
          </a:xfrm>
          <a:prstGeom prst="rect">
            <a:avLst/>
          </a:prstGeom>
          <a:ln>
            <a:solidFill>
              <a:schemeClr val="accent5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560"/>
              </a:lnSpc>
            </a:pP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Создание в структуре АНРИ </a:t>
            </a: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секции научных транспортных изданий.</a:t>
            </a:r>
          </a:p>
          <a:p>
            <a:pPr algn="ctr">
              <a:lnSpc>
                <a:spcPts val="2560"/>
              </a:lnSpc>
            </a:pP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Координатор: редакция журнала «Мир транспорта»</a:t>
            </a:r>
          </a:p>
        </p:txBody>
      </p:sp>
    </p:spTree>
    <p:extLst>
      <p:ext uri="{BB962C8B-B14F-4D97-AF65-F5344CB8AC3E}">
        <p14:creationId xmlns:p14="http://schemas.microsoft.com/office/powerpoint/2010/main" val="254685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83568" y="44624"/>
            <a:ext cx="8136904" cy="511739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Конкурс «Транспорт будущего»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692695"/>
            <a:ext cx="8784976" cy="3734767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lnSpc>
                <a:spcPts val="248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мая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2016 года состоялся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финальный тур </a:t>
            </a:r>
            <a:r>
              <a:rPr lang="ru-RU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Всероссийского конкурса </a:t>
            </a: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молодёжных </a:t>
            </a:r>
            <a:r>
              <a:rPr lang="ru-RU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исследовательских и проектных работ «Транспорт будущего»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проводимого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Ассоциацией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высших учебных заведений транспорта при поддержке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Минтранса России,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Федеральных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агентств,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ОАО «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РЖД», МСЖД</a:t>
            </a:r>
          </a:p>
          <a:p>
            <a:pPr marL="285750" indent="-285750">
              <a:lnSpc>
                <a:spcPts val="248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</a:t>
            </a: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победителя в 10</a:t>
            </a: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номинациях из 11 городов РФ, а также  немецкого города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Хоф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ts val="248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Активное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содействие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ГУ МРФ им.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дм. С.О. Макарова, ДВГУПС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2000" dirty="0" err="1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ИрГУПС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МГАВТ,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СамГУПС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СГУВТ,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УрГУПС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4427462"/>
            <a:ext cx="8784976" cy="23139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lnSpc>
                <a:spcPts val="2400"/>
              </a:lnSpc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</a:t>
            </a:r>
            <a:r>
              <a:rPr lang="ru-RU" sz="2000" dirty="0" smtClean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онкурс </a:t>
            </a:r>
            <a:r>
              <a:rPr lang="ru-RU" sz="2000" dirty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носил пилотный </a:t>
            </a:r>
            <a:r>
              <a:rPr lang="ru-RU" sz="2000" dirty="0" smtClean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характер (очень сжатые сроки</a:t>
            </a:r>
            <a:r>
              <a:rPr lang="ru-RU" sz="2000" dirty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ru-RU" sz="2000" dirty="0" smtClean="0">
              <a:solidFill>
                <a:srgbClr val="4BACC6">
                  <a:lumMod val="50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ts val="240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 </a:t>
            </a:r>
            <a:r>
              <a:rPr lang="ru-RU" sz="2000" dirty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сентября </a:t>
            </a:r>
            <a:r>
              <a:rPr lang="ru-RU" sz="2000" dirty="0" smtClean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2016 года Второй </a:t>
            </a:r>
            <a:r>
              <a:rPr lang="ru-RU" sz="2000" dirty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конкурс будет </a:t>
            </a:r>
            <a:r>
              <a:rPr lang="ru-RU" sz="2000" dirty="0" smtClean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проводиться </a:t>
            </a:r>
            <a:r>
              <a:rPr lang="ru-RU" sz="2000" dirty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нормальные </a:t>
            </a:r>
            <a:r>
              <a:rPr lang="ru-RU" sz="2000" dirty="0" smtClean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сроки </a:t>
            </a:r>
            <a:endParaRPr lang="ru-RU" sz="2000" dirty="0">
              <a:solidFill>
                <a:srgbClr val="4BACC6">
                  <a:lumMod val="50000"/>
                </a:srgb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ts val="240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Возможность </a:t>
            </a:r>
            <a:r>
              <a:rPr lang="ru-RU" sz="2000" dirty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совместить </a:t>
            </a:r>
            <a:r>
              <a:rPr lang="ru-RU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отборочные </a:t>
            </a: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туры конкурса      </a:t>
            </a:r>
          </a:p>
          <a:p>
            <a:pPr>
              <a:lnSpc>
                <a:spcPts val="2400"/>
              </a:lnSpc>
            </a:pP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</a:t>
            </a: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000" dirty="0" smtClean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собственными </a:t>
            </a: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региональными олимпиадами</a:t>
            </a:r>
            <a:r>
              <a:rPr lang="ru-RU" sz="2000" dirty="0" smtClean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</a:p>
          <a:p>
            <a:pPr>
              <a:lnSpc>
                <a:spcPts val="2400"/>
              </a:lnSpc>
            </a:pPr>
            <a:r>
              <a:rPr lang="ru-RU" sz="2000" dirty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000" dirty="0" smtClean="0">
                <a:solidFill>
                  <a:srgbClr val="4BACC6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165341" y="44970"/>
            <a:ext cx="446219" cy="377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solidFill>
                  <a:schemeClr val="accent5">
                    <a:lumMod val="10000"/>
                  </a:schemeClr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60777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7_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7_Солнцестояние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14103</TotalTime>
  <Words>468</Words>
  <Application>Microsoft Office PowerPoint</Application>
  <PresentationFormat>Экран (4:3)</PresentationFormat>
  <Paragraphs>115</Paragraphs>
  <Slides>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6</vt:i4>
      </vt:variant>
    </vt:vector>
  </HeadingPairs>
  <TitlesOfParts>
    <vt:vector size="16" baseType="lpstr">
      <vt:lpstr>Arial</vt:lpstr>
      <vt:lpstr>Calibri</vt:lpstr>
      <vt:lpstr>Corbel</vt:lpstr>
      <vt:lpstr>Verdana</vt:lpstr>
      <vt:lpstr>Wingdings</vt:lpstr>
      <vt:lpstr>Wingdings 2</vt:lpstr>
      <vt:lpstr>Оформление по умолчанию</vt:lpstr>
      <vt:lpstr>7_Солнцестояние</vt:lpstr>
      <vt:lpstr>1_Тема1</vt:lpstr>
      <vt:lpstr>Тема1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Центр ПНПКиСТ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и значение транспортного комплекса  в обеспечении и использовании  отраслевого образования</dc:title>
  <dc:creator>miit</dc:creator>
  <cp:lastModifiedBy>Андрей Николаевич</cp:lastModifiedBy>
  <cp:revision>1195</cp:revision>
  <cp:lastPrinted>2015-12-01T09:52:51Z</cp:lastPrinted>
  <dcterms:created xsi:type="dcterms:W3CDTF">2005-10-12T08:18:34Z</dcterms:created>
  <dcterms:modified xsi:type="dcterms:W3CDTF">2016-06-10T08:53:40Z</dcterms:modified>
  <cp:contentStatus/>
</cp:coreProperties>
</file>